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0" r:id="rId5"/>
    <p:sldId id="261" r:id="rId6"/>
    <p:sldId id="265" r:id="rId7"/>
    <p:sldId id="262" r:id="rId8"/>
    <p:sldId id="263" r:id="rId9"/>
    <p:sldId id="264" r:id="rId10"/>
    <p:sldId id="266" r:id="rId11"/>
    <p:sldId id="271" r:id="rId12"/>
    <p:sldId id="272" r:id="rId13"/>
    <p:sldId id="273" r:id="rId14"/>
    <p:sldId id="267" r:id="rId15"/>
    <p:sldId id="268" r:id="rId16"/>
    <p:sldId id="269" r:id="rId17"/>
    <p:sldId id="270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600" dirty="0"/>
              <a:t>Life Expectancy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Irfana perveen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C5_Data analytics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085A-EC3D-33FE-06BB-B509D6B1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Countries </a:t>
            </a:r>
            <a:endParaRPr lang="en-PK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EB2162-93F0-5A27-3705-69B4F7A65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3186" y="79175"/>
            <a:ext cx="5219936" cy="388322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5E63F-EB08-CBF3-D601-4BC7ABE64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highest expectancy is 82.54 in Japan followed by Sweden, Iceland, and others</a:t>
            </a:r>
            <a:endParaRPr lang="en-P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E8DB5B-9620-8567-99A9-5D11956B1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217" y="3043050"/>
            <a:ext cx="1834722" cy="333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26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75340-B694-D2BE-7007-E5B3344D0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Govt. expenditure on health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2C893B-BCEA-FED2-71BA-CDF76F613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8835" y="1804393"/>
            <a:ext cx="6298303" cy="358924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306F5-769C-2498-4FC4-060BAB25B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It seems that most the countries spend 3-8% on health.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057275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90E29-8344-6DE7-EC7F-58887FA86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Alcohol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271D7-BC23-13B8-736A-126F31231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3592" y="881539"/>
            <a:ext cx="5645385" cy="478577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F3673-F024-D8BB-958C-CBB220959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Interesting variable, although the consumption of alcohol has a very adverse effect on the individual’s health, ultimately leading to lower life expectancy.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28636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0586C-4C0F-6C31-7926-8501799B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94AED0-FF52-ACB9-7648-F80DF6EA0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385" y="2068443"/>
            <a:ext cx="6279486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2F326-37F1-076D-251C-683A0CBA3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871" y="2365967"/>
            <a:ext cx="4229690" cy="323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86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C657A-69B9-4958-0B0F-B00CFE58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7B8118-C1BA-1CB4-0E70-20DAB8995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1220920"/>
            <a:ext cx="5927725" cy="447807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6813D-430E-5394-F2EC-3050EAE3C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Our data comprises 193 nations which are segregated by the status of developed and developing countries. </a:t>
            </a:r>
          </a:p>
          <a:p>
            <a:r>
              <a:rPr lang="en-US" dirty="0"/>
              <a:t>Developing 161   82.5%</a:t>
            </a:r>
          </a:p>
          <a:p>
            <a:r>
              <a:rPr lang="en-US" dirty="0"/>
              <a:t>Developed 32      17.5%</a:t>
            </a:r>
          </a:p>
          <a:p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527780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56B17-55D0-56A1-62E5-085AAA3E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Corr. matrix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42D605-EB66-BC49-09DE-505E0CE86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786383"/>
            <a:ext cx="5927725" cy="532117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896DD-C430-6004-64B4-16ED6F93F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Combination of interests are:</a:t>
            </a:r>
          </a:p>
          <a:p>
            <a:r>
              <a:rPr lang="en-US" dirty="0"/>
              <a:t> p(life expectancy, schooling) = 0.75</a:t>
            </a:r>
          </a:p>
          <a:p>
            <a:r>
              <a:rPr lang="en-US" dirty="0"/>
              <a:t> p(life expectancy, in.com.of.res) = 0.72</a:t>
            </a:r>
          </a:p>
          <a:p>
            <a:r>
              <a:rPr lang="en-US" dirty="0"/>
              <a:t> p(schooling, in.com.of.res) = 0.8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634194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6FD6D-1E20-9441-66D1-FEFFD0F8B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Expectancy</a:t>
            </a:r>
            <a:endParaRPr lang="en-P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C4E197-0EFE-AF54-F579-3E69FAE13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8591" y="1690067"/>
            <a:ext cx="6970644" cy="44174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C7A14-F0AC-0116-C730-607AABE50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Life expectancy has grown for both developed and developing countries. However, developing countries increased at a higher rate.</a:t>
            </a:r>
          </a:p>
          <a:p>
            <a:r>
              <a:rPr lang="en-US" dirty="0"/>
              <a:t>This graph implies that we have to look at variables status wise separately.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027977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3B9D4-605E-555C-1567-96A20EE0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Hypothesis: there is a significant difference in the means of developing and developed countries.</a:t>
            </a:r>
            <a:endParaRPr lang="en-PK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03277-E767-CCA6-2452-C8F464EB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We tested this hypothesis for all three variables of interest.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And the overwhelming values of t-statistic confirmed the statement that there is a significant difference in the means of developing and developed countries.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Developed and developing countries’ t-values: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Life expectancy = 47.86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Schooling = 44.57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Income composition of resources = 55.57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244824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BCDF-F62D-2712-166E-D6234E3B2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Schooling And Life Expectancy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5B142-BD8C-2361-B700-43BC755E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Taking correlation separately for developing and developed countries.</a:t>
            </a:r>
          </a:p>
          <a:p>
            <a:r>
              <a:rPr lang="en-US" dirty="0"/>
              <a:t>Developed countries correlation = 0.39</a:t>
            </a:r>
          </a:p>
          <a:p>
            <a:r>
              <a:rPr lang="en-US" dirty="0"/>
              <a:t>Developing countries correlation = 0.68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46929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43921-162D-9973-82BB-CC930FEF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in.com.of.res And Life Expectancy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6B616-1007-5C42-3EC6-526BF4CE4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Taking correlation separately for developing and developed countries.</a:t>
            </a:r>
          </a:p>
          <a:p>
            <a:r>
              <a:rPr lang="en-US" dirty="0"/>
              <a:t>Developed countries correlation = 0.72</a:t>
            </a:r>
          </a:p>
          <a:p>
            <a:r>
              <a:rPr lang="en-US" dirty="0"/>
              <a:t>Developing countries correlation = 0.64</a:t>
            </a:r>
            <a:endParaRPr lang="en-PK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83608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A statistical measure of the average time a person or a group of people is expected to live.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Life expectancy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E402-716A-1E74-5C76-DDA60593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In.com.of.res And Schooling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48004-D9AE-059D-0765-DFC031148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Taking correlation separately for developing and developed countries.</a:t>
            </a:r>
          </a:p>
          <a:p>
            <a:r>
              <a:rPr lang="en-US" dirty="0"/>
              <a:t>Developed countries correlation = 0.62</a:t>
            </a:r>
          </a:p>
          <a:p>
            <a:r>
              <a:rPr lang="en-US" dirty="0"/>
              <a:t>Developing countries correlation = 0.74</a:t>
            </a:r>
            <a:endParaRPr lang="en-PK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14542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FE98-9A2C-9CF1-830C-E96EDA4C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 modeling for prediction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0EE25-309C-DDC1-5CF4-8455DD67F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apply linear regression. However rejecting the linear regression </a:t>
            </a:r>
          </a:p>
          <a:p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91E5A-D9DD-7202-B1B1-8AABFD09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660760"/>
            <a:ext cx="9307224" cy="29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72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21134-7CC3-318D-3E36-5286D0955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3CFFA-7BB7-8FA8-1631-5E6E50A25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tried Lasso but it also wasn’t working</a:t>
            </a:r>
          </a:p>
          <a:p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88CBC-38A6-E81A-B7D6-58FEB65DB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025929"/>
            <a:ext cx="8688012" cy="22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8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B8AB-1AA5-5655-478E-463CE276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AF290-0967-800A-F023-5A8FE656B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we applied Decision Tree and its work.</a:t>
            </a:r>
          </a:p>
          <a:p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F84E0-2300-4926-A9E8-C9A85EC81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681417"/>
            <a:ext cx="8583223" cy="562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FB88FB-0077-8A0B-DC72-16EC084B3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617" y="3036033"/>
            <a:ext cx="6535062" cy="32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54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6DCC-7C14-F1F9-BF32-2D840876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AE1197-18C3-C4C6-8EDC-364CBB80B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256" y="2022466"/>
            <a:ext cx="4505954" cy="61921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3736F-ABD8-B099-396F-5ECC26A5C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256" y="3301112"/>
            <a:ext cx="5458587" cy="1819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1B4548-BA04-ED07-D0C9-02E261C09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227" y="2022466"/>
            <a:ext cx="4665657" cy="403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80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570AE-BB7C-E9DD-81F7-D7A83357E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96118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AA50A-96F0-A3A0-8E1A-9B9ECC87B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r>
              <a:rPr lang="en-US" dirty="0"/>
              <a:t>Variables: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8BDF0-7E4D-FC92-6FBB-1A20E2224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55192"/>
            <a:ext cx="10058400" cy="4213086"/>
          </a:xfrm>
        </p:spPr>
        <p:txBody>
          <a:bodyPr>
            <a:noAutofit/>
          </a:bodyPr>
          <a:lstStyle/>
          <a:p>
            <a:pPr algn="l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Country- Country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Year- Year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Status- Developed or Developing status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Life Expectancy- Age(years)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Adult Mortality- Adult Mortality Rates of both sexes(probability of dying between 15&amp;60 years per 1000 population)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Infant Deaths- Number of Infant Deaths per 1000 population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Alcohol- Alcohol, recorded per capita (15+) consumption (in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 Neue"/>
              </a:rPr>
              <a:t>litres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of pure alcohol)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Percent Expenditure- Expenditure on health as a percentage of Gross Domestic Product per capita(%)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Hep B- Hepatitis B (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 Neue"/>
              </a:rPr>
              <a:t>HepB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) immunization coverage among 1-year-olds(%)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Measles- number of reported measles cases per 1000 population</a:t>
            </a:r>
          </a:p>
          <a:p>
            <a:endParaRPr lang="en-PK" sz="1400" dirty="0"/>
          </a:p>
        </p:txBody>
      </p:sp>
    </p:spTree>
    <p:extLst>
      <p:ext uri="{BB962C8B-B14F-4D97-AF65-F5344CB8AC3E}">
        <p14:creationId xmlns:p14="http://schemas.microsoft.com/office/powerpoint/2010/main" val="465247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F8B41-6B69-A9B4-6188-EB8352486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30"/>
            <a:ext cx="10058400" cy="889410"/>
          </a:xfrm>
        </p:spPr>
        <p:txBody>
          <a:bodyPr/>
          <a:lstStyle/>
          <a:p>
            <a:r>
              <a:rPr lang="en-US" dirty="0"/>
              <a:t>Continued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1BBD4-0287-3A05-5BA6-15B014D01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BMI- Average Body Mass Index of entire population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U-5 Deaths- Number of under-five deaths per 1000 population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Polio- Polio(Pol3) immunization coverage among 1-year-olds(%)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Total Expenditure- General government expenditure on health as a percentage of total government expenditure(%)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Diphtheria- Diphtheria tetanus toxoid and pertussis (DTP3) immunization coverage among 1-year-olds(%)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HIV/AIDS- Deaths per 1000 live births HIV/AIDS(0-4 years)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GDP- Gross Domestic Product per capita(in USD)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Population- Population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Thinness 10-19- Prevalence of thinness among children and adolescents for Age 10 to 19(%)</a:t>
            </a:r>
          </a:p>
          <a:p>
            <a:endParaRPr lang="en-PK" sz="1400" dirty="0"/>
          </a:p>
        </p:txBody>
      </p:sp>
    </p:spTree>
    <p:extLst>
      <p:ext uri="{BB962C8B-B14F-4D97-AF65-F5344CB8AC3E}">
        <p14:creationId xmlns:p14="http://schemas.microsoft.com/office/powerpoint/2010/main" val="107446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1619-96EB-D586-ECDA-8FFA53519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2C32A-0FE8-8BFF-69CB-1A054E463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Thinness 5-9- Prevalence of thinness among children for Age 5 to 9(%)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Helvetica Neue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Income Composition- Human Development Index in terms of income composition of resources(0-1)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Helvetica Neue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Schooling- Number of years of Schooling</a:t>
            </a:r>
          </a:p>
          <a:p>
            <a:endParaRPr lang="en-US" dirty="0"/>
          </a:p>
          <a:p>
            <a:endParaRPr lang="en-PK" sz="1400" dirty="0"/>
          </a:p>
        </p:txBody>
      </p:sp>
    </p:spTree>
    <p:extLst>
      <p:ext uri="{BB962C8B-B14F-4D97-AF65-F5344CB8AC3E}">
        <p14:creationId xmlns:p14="http://schemas.microsoft.com/office/powerpoint/2010/main" val="4170412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5DC39-EAC9-674F-542E-8606D9C18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045" y="1130013"/>
            <a:ext cx="10058400" cy="3566160"/>
          </a:xfrm>
        </p:spPr>
        <p:txBody>
          <a:bodyPr/>
          <a:lstStyle/>
          <a:p>
            <a:r>
              <a:rPr lang="en-US" dirty="0"/>
              <a:t>Exploration Of Data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155416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BCB0-D740-D140-68D8-2E0E0C66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83462B-0F47-E9A1-2FF8-AE23FBA4A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1060175"/>
            <a:ext cx="5927725" cy="477078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161F96-513A-29EF-75D8-0126605B3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It has 2938 rows and 22 columns</a:t>
            </a:r>
          </a:p>
          <a:p>
            <a:r>
              <a:rPr lang="en-US" dirty="0"/>
              <a:t>Having data of 16 years from the period 2000 to 2015 of 193 countries.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979007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14A8-3093-C97F-99A4-1F644A0A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4486B5-8BF3-2579-5930-884B5E0B7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0809" y="1311965"/>
            <a:ext cx="5927725" cy="479558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E72D9-3704-887A-862B-2F68E849F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dataset has missing values: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Population 652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Hepatitis B 553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GDP            448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169842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5D6B-ED38-EF20-B815-C3E72016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81BFD8-01C2-BB98-6AA0-2A69260B6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7520" y="812800"/>
            <a:ext cx="5611510" cy="529431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3B8F8-ED12-3AB3-E1D6-B6276C98B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Showing the spread/distribution of the variable in the data.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99098020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{DEE86813-3874-4B2B-A0EF-AE381FD2B99D}tf56160789_win32</Template>
  <TotalTime>176</TotalTime>
  <Words>684</Words>
  <Application>Microsoft Office PowerPoint</Application>
  <PresentationFormat>Widescreen</PresentationFormat>
  <Paragraphs>88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Bookman Old Style</vt:lpstr>
      <vt:lpstr>Calibri</vt:lpstr>
      <vt:lpstr>Franklin Gothic Book</vt:lpstr>
      <vt:lpstr>Helvetica Neue</vt:lpstr>
      <vt:lpstr>Wingdings</vt:lpstr>
      <vt:lpstr>1_RetrospectVTI</vt:lpstr>
      <vt:lpstr>Life Expectancy Data Analysis</vt:lpstr>
      <vt:lpstr>A statistical measure of the average time a person or a group of people is expected to live.</vt:lpstr>
      <vt:lpstr>Variables:</vt:lpstr>
      <vt:lpstr>Continued </vt:lpstr>
      <vt:lpstr>Continued </vt:lpstr>
      <vt:lpstr>Exploration Of Data</vt:lpstr>
      <vt:lpstr>Dataset </vt:lpstr>
      <vt:lpstr>Missing values</vt:lpstr>
      <vt:lpstr>Histogram </vt:lpstr>
      <vt:lpstr>Top 10 Countries </vt:lpstr>
      <vt:lpstr>Govt. expenditure on health</vt:lpstr>
      <vt:lpstr>Alcohol</vt:lpstr>
      <vt:lpstr>continued</vt:lpstr>
      <vt:lpstr>Status</vt:lpstr>
      <vt:lpstr>Corr. matrix</vt:lpstr>
      <vt:lpstr>Life Expectancy</vt:lpstr>
      <vt:lpstr>Hypothesis: there is a significant difference in the means of developing and developed countries.</vt:lpstr>
      <vt:lpstr>Correlation Of Schooling And Life Expectancy </vt:lpstr>
      <vt:lpstr>Correlation Of in.com.of.res And Life Expectancy </vt:lpstr>
      <vt:lpstr>Correlation Of In.com.of.res And Schooling</vt:lpstr>
      <vt:lpstr>Data  modeling for prediction</vt:lpstr>
      <vt:lpstr>continued</vt:lpstr>
      <vt:lpstr>continued</vt:lpstr>
      <vt:lpstr>continued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Expectancy Data Analysis</dc:title>
  <dc:creator>irfana</dc:creator>
  <cp:lastModifiedBy>irfana</cp:lastModifiedBy>
  <cp:revision>16</cp:revision>
  <dcterms:created xsi:type="dcterms:W3CDTF">2023-04-14T07:26:27Z</dcterms:created>
  <dcterms:modified xsi:type="dcterms:W3CDTF">2023-04-14T10:22:35Z</dcterms:modified>
</cp:coreProperties>
</file>